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2" r:id="rId5"/>
    <p:sldId id="260" r:id="rId6"/>
    <p:sldId id="263" r:id="rId7"/>
    <p:sldId id="261" r:id="rId8"/>
    <p:sldId id="264" r:id="rId9"/>
    <p:sldId id="265" r:id="rId10"/>
    <p:sldId id="258" r:id="rId11"/>
    <p:sldId id="266" r:id="rId12"/>
    <p:sldId id="270" r:id="rId13"/>
    <p:sldId id="267" r:id="rId14"/>
    <p:sldId id="268" r:id="rId15"/>
    <p:sldId id="269" r:id="rId16"/>
    <p:sldId id="274" r:id="rId17"/>
    <p:sldId id="271" r:id="rId18"/>
    <p:sldId id="273" r:id="rId19"/>
    <p:sldId id="272" r:id="rId20"/>
    <p:sldId id="275" r:id="rId21"/>
    <p:sldId id="276" r:id="rId22"/>
    <p:sldId id="282" r:id="rId23"/>
    <p:sldId id="280" r:id="rId24"/>
    <p:sldId id="291" r:id="rId25"/>
    <p:sldId id="281" r:id="rId26"/>
    <p:sldId id="290" r:id="rId27"/>
    <p:sldId id="277" r:id="rId28"/>
    <p:sldId id="278" r:id="rId29"/>
    <p:sldId id="286" r:id="rId30"/>
    <p:sldId id="279" r:id="rId31"/>
    <p:sldId id="284" r:id="rId32"/>
    <p:sldId id="289" r:id="rId33"/>
    <p:sldId id="285" r:id="rId34"/>
    <p:sldId id="287" r:id="rId35"/>
    <p:sldId id="288" r:id="rId36"/>
    <p:sldId id="292" r:id="rId37"/>
    <p:sldId id="293" r:id="rId3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hdphoto" Target="../media/hdphoto1.wdp"/><Relationship Id="rId7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s://www.hotelpraktikessens.com/en/hotel-in-barcelona/photos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12" Type="http://schemas.openxmlformats.org/officeDocument/2006/relationships/image" Target="../media/image3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/>
              <a:t>Projekt </a:t>
            </a:r>
            <a:r>
              <a:rPr lang="sl-SI" dirty="0" err="1"/>
              <a:t>Erasmus</a:t>
            </a:r>
            <a:br>
              <a:rPr lang="sl-SI" dirty="0"/>
            </a:br>
            <a:r>
              <a:rPr lang="sl-SI" dirty="0" err="1"/>
              <a:t>europass</a:t>
            </a: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 err="1"/>
              <a:t>Conflict</a:t>
            </a:r>
            <a:r>
              <a:rPr lang="sl-SI" dirty="0"/>
              <a:t> Management</a:t>
            </a:r>
          </a:p>
          <a:p>
            <a:r>
              <a:rPr lang="sl-SI" dirty="0"/>
              <a:t>BARCELONA</a:t>
            </a:r>
          </a:p>
          <a:p>
            <a:r>
              <a:rPr lang="sl-SI" dirty="0"/>
              <a:t>Barbara Lovrić, od 14.11. do 21.11. </a:t>
            </a:r>
            <a:r>
              <a:rPr lang="sl-SI"/>
              <a:t>2021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61298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Conflict</a:t>
            </a:r>
            <a:r>
              <a:rPr lang="sl-SI" dirty="0"/>
              <a:t> Management tečaj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sl-SI" dirty="0" err="1"/>
              <a:t>Europass</a:t>
            </a:r>
            <a:endParaRPr lang="sl-SI" dirty="0"/>
          </a:p>
          <a:p>
            <a:r>
              <a:rPr lang="sl-SI" dirty="0"/>
              <a:t>Predavateljica </a:t>
            </a:r>
            <a:r>
              <a:rPr lang="sl-SI" dirty="0" err="1"/>
              <a:t>Sonia</a:t>
            </a:r>
            <a:r>
              <a:rPr lang="sl-SI" dirty="0"/>
              <a:t> Sola </a:t>
            </a:r>
            <a:r>
              <a:rPr lang="sl-SI" dirty="0" err="1"/>
              <a:t>Gil</a:t>
            </a:r>
            <a:endParaRPr lang="sl-SI" dirty="0"/>
          </a:p>
          <a:p>
            <a:r>
              <a:rPr lang="sl-SI" dirty="0"/>
              <a:t>Udeleženke držav Finske, Bolgarije, Zagreba, Dubrovnika, Romunije, Berlina</a:t>
            </a:r>
          </a:p>
          <a:p>
            <a:r>
              <a:rPr lang="sl-SI" dirty="0"/>
              <a:t>Vsebina:</a:t>
            </a:r>
          </a:p>
          <a:p>
            <a:pPr>
              <a:buFontTx/>
              <a:buChar char="-"/>
            </a:pPr>
            <a:r>
              <a:rPr lang="sl-SI" dirty="0"/>
              <a:t>Uvodne spoznavne igrice – „ice </a:t>
            </a:r>
            <a:r>
              <a:rPr lang="sl-SI" dirty="0" err="1"/>
              <a:t>breaker</a:t>
            </a:r>
            <a:r>
              <a:rPr lang="sl-SI" dirty="0"/>
              <a:t>  </a:t>
            </a:r>
            <a:r>
              <a:rPr lang="sl-SI" dirty="0" err="1"/>
              <a:t>activities</a:t>
            </a:r>
            <a:r>
              <a:rPr lang="sl-SI" dirty="0"/>
              <a:t>“</a:t>
            </a:r>
          </a:p>
          <a:p>
            <a:pPr>
              <a:buFontTx/>
              <a:buChar char="-"/>
            </a:pPr>
            <a:r>
              <a:rPr lang="sl-SI" dirty="0" err="1"/>
              <a:t>Bullying</a:t>
            </a:r>
            <a:r>
              <a:rPr lang="sl-SI" dirty="0"/>
              <a:t> </a:t>
            </a:r>
            <a:r>
              <a:rPr lang="sl-SI" dirty="0" err="1"/>
              <a:t>prevention</a:t>
            </a:r>
            <a:r>
              <a:rPr lang="sl-SI" dirty="0"/>
              <a:t> – zaznavanje in preprečevanja nasilja med otroki, mediacija</a:t>
            </a:r>
          </a:p>
          <a:p>
            <a:pPr>
              <a:buFontTx/>
              <a:buChar char="-"/>
            </a:pPr>
            <a:r>
              <a:rPr lang="sl-SI" dirty="0"/>
              <a:t>Pomen spoznavanja in razumevanja sebe za delo z otroki</a:t>
            </a:r>
          </a:p>
          <a:p>
            <a:pPr>
              <a:buFontTx/>
              <a:buChar char="-"/>
            </a:pPr>
            <a:r>
              <a:rPr lang="sl-SI" dirty="0"/>
              <a:t>Zavedanje pomena naših reakcij - Kako naši različni odzivi na nekaj kar nam nekdo pove vplivajo na tistega človeka.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30357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err="1"/>
              <a:t>Europass</a:t>
            </a:r>
            <a:r>
              <a:rPr lang="sl-SI" dirty="0"/>
              <a:t> </a:t>
            </a:r>
            <a:r>
              <a:rPr lang="sl-SI" dirty="0" err="1"/>
              <a:t>Teacher</a:t>
            </a:r>
            <a:r>
              <a:rPr lang="sl-SI" dirty="0"/>
              <a:t> </a:t>
            </a:r>
            <a:r>
              <a:rPr lang="sl-SI" dirty="0" err="1"/>
              <a:t>Academy</a:t>
            </a:r>
            <a:r>
              <a:rPr lang="sl-SI" dirty="0"/>
              <a:t>,</a:t>
            </a:r>
            <a:br>
              <a:rPr lang="sl-SI" dirty="0"/>
            </a:br>
            <a:r>
              <a:rPr lang="sl-SI" dirty="0" err="1"/>
              <a:t>Rambla</a:t>
            </a:r>
            <a:r>
              <a:rPr lang="sl-SI" dirty="0"/>
              <a:t> de </a:t>
            </a:r>
            <a:r>
              <a:rPr lang="sl-SI" dirty="0" err="1"/>
              <a:t>Catalonya</a:t>
            </a:r>
            <a:r>
              <a:rPr lang="sl-SI" dirty="0"/>
              <a:t> 15, tretje nadstropje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3345" y="3048411"/>
            <a:ext cx="3485309" cy="1960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5083" y="3047281"/>
            <a:ext cx="3485311" cy="1962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03983" y="3062260"/>
            <a:ext cx="3550549" cy="199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69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96" y="982132"/>
            <a:ext cx="3726749" cy="4968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Pravokotnik 4"/>
          <p:cNvSpPr/>
          <p:nvPr/>
        </p:nvSpPr>
        <p:spPr>
          <a:xfrm>
            <a:off x="1295402" y="2557463"/>
            <a:ext cx="36912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2000" dirty="0"/>
              <a:t>Uvodne predstavitve svoje države, </a:t>
            </a:r>
          </a:p>
          <a:p>
            <a:r>
              <a:rPr lang="sl-SI" sz="2000" dirty="0"/>
              <a:t>delovnega mesta, kraja, </a:t>
            </a:r>
          </a:p>
          <a:p>
            <a:r>
              <a:rPr lang="sl-SI" sz="2000" dirty="0"/>
              <a:t>namena </a:t>
            </a:r>
            <a:r>
              <a:rPr lang="sl-SI" sz="2000" dirty="0" err="1"/>
              <a:t>izobraževnja</a:t>
            </a:r>
            <a:r>
              <a:rPr lang="sl-SI" sz="2000" dirty="0"/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16106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/>
              <a:t>„Ice </a:t>
            </a:r>
            <a:r>
              <a:rPr lang="sl-SI" dirty="0" err="1"/>
              <a:t>breaker</a:t>
            </a:r>
            <a:r>
              <a:rPr lang="sl-SI" dirty="0"/>
              <a:t> </a:t>
            </a:r>
            <a:r>
              <a:rPr lang="sl-SI" dirty="0" err="1"/>
              <a:t>activities</a:t>
            </a:r>
            <a:r>
              <a:rPr lang="sl-SI" dirty="0"/>
              <a:t>“ </a:t>
            </a:r>
            <a:br>
              <a:rPr lang="sl-SI" dirty="0"/>
            </a:br>
            <a:r>
              <a:rPr lang="sl-SI" dirty="0"/>
              <a:t>– uvodne, spoznavne igrice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75493" y="3317396"/>
            <a:ext cx="3481567" cy="19606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1800" dirty="0"/>
              <a:t>Klobčič volne – ime, kaj rada počnem, tisti, ki je za tabo, si mora zapomniti tvoje ime in nekaj osnovnih značilnosti, ki si jih opisal, ko se klobčič razprede ,vsak ponovi za predhodnim.</a:t>
            </a:r>
          </a:p>
          <a:p>
            <a:r>
              <a:rPr lang="sl-SI" sz="1800" dirty="0"/>
              <a:t>Gradnja najvišje skulpture- razdeljeni v 4 skupine iz plastelina, špagetov, 1m selotejpa, vrvice gradimo skupaj najvišjo stoječo skulpturo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8046" y="4121957"/>
            <a:ext cx="2590725" cy="1458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927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dirty="0"/>
              <a:t>Fotografiranje nečesa kar ti pritegne pozornost- deset minut v okolici, poiščeš motiv, ki ti pade v oči, slikaš</a:t>
            </a:r>
          </a:p>
          <a:p>
            <a:r>
              <a:rPr lang="sl-SI" dirty="0"/>
              <a:t>Plastelin – značaj, oblikuješ svoje počutje ob konfliktu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28" y="3990107"/>
            <a:ext cx="3016473" cy="169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89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l-SI" dirty="0"/>
              <a:t>Post listki – en stavek, ki te opiše…potem listek nalepiš na steno in vse listke po podobnih zapisih </a:t>
            </a:r>
            <a:r>
              <a:rPr lang="sl-SI" dirty="0" err="1"/>
              <a:t>razporedis</a:t>
            </a:r>
            <a:r>
              <a:rPr lang="sl-SI" dirty="0"/>
              <a:t> v skupine.</a:t>
            </a:r>
          </a:p>
          <a:p>
            <a:r>
              <a:rPr lang="sl-SI" dirty="0"/>
              <a:t>Roka, pet prstov – obrišeš roko, vsak prst ena značilnost: hobiji, o čem sanjaš, kaj si že dosegel, v čem si dober, kaj ti največ pomeni. Nato se risbe z rokami pomešajo in dobiš drugo, ter poiščeš čigava roka je, sprašuješ ostale in ugotavljaš.</a:t>
            </a:r>
          </a:p>
          <a:p>
            <a:r>
              <a:rPr lang="sl-SI" dirty="0"/>
              <a:t>Poveži vse pike samo z 4 potezami ravnih črt, brez, da svinčnik zgubi podlago. Misliti izven okvirjev.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2433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7" b="44143"/>
          <a:stretch/>
        </p:blipFill>
        <p:spPr>
          <a:xfrm>
            <a:off x="3789456" y="801775"/>
            <a:ext cx="4613087" cy="473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2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Vsebina tečaja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Predstavitev Barcelone, priporočila glede restavracij, ogledov, prevoza.</a:t>
            </a:r>
          </a:p>
          <a:p>
            <a:r>
              <a:rPr lang="sl-SI" dirty="0"/>
              <a:t>Organizacija enega izleta</a:t>
            </a:r>
          </a:p>
          <a:p>
            <a:r>
              <a:rPr lang="sl-SI" dirty="0"/>
              <a:t>Reševanje konfliktov: </a:t>
            </a:r>
          </a:p>
          <a:p>
            <a:pPr>
              <a:buFontTx/>
              <a:buChar char="-"/>
            </a:pPr>
            <a:r>
              <a:rPr lang="sl-SI" dirty="0"/>
              <a:t>Pogovor o pomenu spoznavanja sebe, svojih reakcij, ukrepanj ob konfliktih</a:t>
            </a:r>
          </a:p>
          <a:p>
            <a:pPr>
              <a:buFontTx/>
              <a:buChar char="-"/>
            </a:pPr>
            <a:r>
              <a:rPr lang="sl-SI" dirty="0"/>
              <a:t>-</a:t>
            </a:r>
            <a:r>
              <a:rPr lang="sl-SI" dirty="0" err="1"/>
              <a:t>swat</a:t>
            </a:r>
            <a:r>
              <a:rPr lang="sl-SI" dirty="0"/>
              <a:t> analiza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dirty="0"/>
              <a:t>Načini preprečevanje nasilja v vrtcu in šoli</a:t>
            </a:r>
          </a:p>
          <a:p>
            <a:pPr>
              <a:buFontTx/>
              <a:buChar char="-"/>
            </a:pPr>
            <a:r>
              <a:rPr lang="sl-SI" dirty="0"/>
              <a:t>Spletne strani na to temo</a:t>
            </a:r>
          </a:p>
          <a:p>
            <a:pPr>
              <a:buFontTx/>
              <a:buChar char="-"/>
            </a:pPr>
            <a:r>
              <a:rPr lang="sl-SI" dirty="0"/>
              <a:t>Primeri dobre prakse – </a:t>
            </a:r>
            <a:r>
              <a:rPr lang="sl-SI" dirty="0" err="1"/>
              <a:t>bullying</a:t>
            </a:r>
            <a:r>
              <a:rPr lang="sl-SI" dirty="0"/>
              <a:t> </a:t>
            </a:r>
            <a:r>
              <a:rPr lang="sl-SI" dirty="0" err="1"/>
              <a:t>prevention</a:t>
            </a:r>
            <a:r>
              <a:rPr lang="sl-SI" dirty="0"/>
              <a:t> v šoli – </a:t>
            </a:r>
            <a:r>
              <a:rPr lang="sl-SI" dirty="0" err="1"/>
              <a:t>you</a:t>
            </a:r>
            <a:r>
              <a:rPr lang="sl-SI" dirty="0"/>
              <a:t> tube in pogovor</a:t>
            </a:r>
          </a:p>
          <a:p>
            <a:pPr>
              <a:buFontTx/>
              <a:buChar char="-"/>
            </a:pPr>
            <a:endParaRPr lang="sl-SI" dirty="0"/>
          </a:p>
          <a:p>
            <a:pPr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6988574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982132"/>
            <a:ext cx="4165025" cy="234552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87" y="3264434"/>
            <a:ext cx="4575242" cy="257654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3473537"/>
            <a:ext cx="3832622" cy="21583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87" y="857999"/>
            <a:ext cx="3642831" cy="205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9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10" y="771815"/>
            <a:ext cx="7031180" cy="5273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7883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značba mesta vsebine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262" y="891408"/>
            <a:ext cx="8850114" cy="4983931"/>
          </a:xfrm>
          <a:effectLst>
            <a:glow>
              <a:schemeClr val="accent1">
                <a:alpha val="36000"/>
              </a:schemeClr>
            </a:glow>
            <a:outerShdw dist="50800" dir="5400000" algn="ctr" rotWithShape="0">
              <a:srgbClr val="000000">
                <a:alpha val="57000"/>
              </a:srgbClr>
            </a:outerShdw>
            <a:reflection endPos="0" dist="50800" dir="5400000" sy="-100000" algn="bl" rotWithShape="0"/>
            <a:softEdge rad="3048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6472" y="892663"/>
            <a:ext cx="8964704" cy="1393336"/>
          </a:xfrm>
        </p:spPr>
        <p:txBody>
          <a:bodyPr/>
          <a:lstStyle/>
          <a:p>
            <a:r>
              <a:rPr lang="sl-SI" dirty="0"/>
              <a:t>BARCELONA</a:t>
            </a:r>
          </a:p>
        </p:txBody>
      </p:sp>
      <p:pic>
        <p:nvPicPr>
          <p:cNvPr id="1026" name="Picture 2" descr="Barcelona Stamp High Resolution Stock Photography and Images - Alam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t="4458" r="2767" b="10896"/>
          <a:stretch/>
        </p:blipFill>
        <p:spPr bwMode="auto">
          <a:xfrm>
            <a:off x="10040775" y="1275499"/>
            <a:ext cx="903568" cy="101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arcelona Stamp Images, Stock Photos &amp;amp; Vector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 b="11740"/>
          <a:stretch/>
        </p:blipFill>
        <p:spPr bwMode="auto">
          <a:xfrm>
            <a:off x="10526533" y="1514733"/>
            <a:ext cx="708692" cy="70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6" descr="Barcelona stamp | Stock vector | Colourbox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sp>
        <p:nvSpPr>
          <p:cNvPr id="6" name="AutoShape 8" descr="Barcelona stamp | Stock vector | Colourbox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034" name="Picture 10" descr="Grunge rubber stamp of barcelona spain Royalty Free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0" b="10818"/>
          <a:stretch/>
        </p:blipFill>
        <p:spPr bwMode="auto">
          <a:xfrm>
            <a:off x="10307542" y="1937751"/>
            <a:ext cx="824284" cy="80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portant Flags You&amp;#39;ll See in Barcelona | Spanish Trail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5" y="2061897"/>
            <a:ext cx="1673747" cy="95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ourtesy flag Catalonia – Ocean Dream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59" y="3237242"/>
            <a:ext cx="1600248" cy="1012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portant Flags You&amp;#39;ll See in Barcelona | Spanish Trail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3074" y="10229227"/>
            <a:ext cx="437080" cy="24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Flag Football Club Barcelona, Spain Editorial Image - Illustration of  background, color: 1256647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15" y="4451273"/>
            <a:ext cx="1630119" cy="10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portant Flags You&amp;#39;ll See in Barcelona | Spanish Trail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88" y="891408"/>
            <a:ext cx="1695952" cy="96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8395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VTISI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l-SI" dirty="0"/>
              <a:t>Noro doživetje</a:t>
            </a:r>
          </a:p>
          <a:p>
            <a:r>
              <a:rPr lang="sl-SI" dirty="0"/>
              <a:t>Ogledi :</a:t>
            </a:r>
          </a:p>
          <a:p>
            <a:pPr marL="0" indent="0">
              <a:buNone/>
            </a:pPr>
            <a:r>
              <a:rPr lang="sl-SI" dirty="0"/>
              <a:t>- </a:t>
            </a:r>
            <a:r>
              <a:rPr lang="sl-SI" dirty="0" err="1"/>
              <a:t>The</a:t>
            </a:r>
            <a:r>
              <a:rPr lang="sl-SI" dirty="0"/>
              <a:t> Picasso </a:t>
            </a:r>
            <a:r>
              <a:rPr lang="sl-SI" dirty="0" err="1"/>
              <a:t>Museum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- Palau de la </a:t>
            </a:r>
            <a:r>
              <a:rPr lang="sl-SI" dirty="0" err="1"/>
              <a:t>Musica</a:t>
            </a:r>
            <a:endParaRPr lang="sl-SI" dirty="0"/>
          </a:p>
          <a:p>
            <a:pPr>
              <a:buFontTx/>
              <a:buChar char="-"/>
            </a:pPr>
            <a:r>
              <a:rPr lang="sl-SI" dirty="0"/>
              <a:t>La </a:t>
            </a:r>
            <a:r>
              <a:rPr lang="sl-SI" dirty="0" err="1"/>
              <a:t>Boqueria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- </a:t>
            </a:r>
            <a:r>
              <a:rPr lang="sl-SI" dirty="0" err="1"/>
              <a:t>The</a:t>
            </a:r>
            <a:r>
              <a:rPr lang="sl-SI" dirty="0"/>
              <a:t> Garcia </a:t>
            </a:r>
            <a:r>
              <a:rPr lang="sl-SI" dirty="0" err="1"/>
              <a:t>Tour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- </a:t>
            </a:r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aquarium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- </a:t>
            </a:r>
            <a:r>
              <a:rPr lang="sl-SI" dirty="0" err="1"/>
              <a:t>Sagrada</a:t>
            </a:r>
            <a:r>
              <a:rPr lang="sl-SI" dirty="0"/>
              <a:t> </a:t>
            </a:r>
            <a:r>
              <a:rPr lang="sl-SI" dirty="0" err="1"/>
              <a:t>Familia</a:t>
            </a:r>
            <a:endParaRPr lang="sl-SI" dirty="0"/>
          </a:p>
          <a:p>
            <a:pPr marL="0" indent="0">
              <a:buNone/>
            </a:pPr>
            <a:r>
              <a:rPr lang="sl-SI" dirty="0"/>
              <a:t>- Park </a:t>
            </a:r>
            <a:r>
              <a:rPr lang="sl-SI" dirty="0" err="1"/>
              <a:t>Guell</a:t>
            </a:r>
            <a:endParaRPr lang="sl-SI" dirty="0"/>
          </a:p>
          <a:p>
            <a:pPr>
              <a:buFontTx/>
              <a:buChar char="-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653072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</a:t>
            </a:r>
            <a:r>
              <a:rPr lang="sl-SI" dirty="0" err="1"/>
              <a:t>aquarium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980838"/>
            <a:ext cx="2881743" cy="51231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72765" y="2026633"/>
            <a:ext cx="4894506" cy="275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46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004456" y="441804"/>
            <a:ext cx="9601196" cy="1303867"/>
          </a:xfrm>
        </p:spPr>
        <p:txBody>
          <a:bodyPr/>
          <a:lstStyle/>
          <a:p>
            <a:r>
              <a:rPr lang="sl-SI" dirty="0"/>
              <a:t>Park </a:t>
            </a:r>
            <a:r>
              <a:rPr lang="sl-SI" dirty="0" err="1"/>
              <a:t>guell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8687" y="2500814"/>
            <a:ext cx="4317598" cy="243145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18" y="1557738"/>
            <a:ext cx="2464826" cy="437686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73" y="1557738"/>
            <a:ext cx="2463027" cy="437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58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Sagrada</a:t>
            </a:r>
            <a:r>
              <a:rPr lang="sl-SI" dirty="0"/>
              <a:t> </a:t>
            </a:r>
            <a:r>
              <a:rPr lang="sl-SI" dirty="0" err="1"/>
              <a:t>Familia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75" y="2100263"/>
            <a:ext cx="2982690" cy="3976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041" y="2937414"/>
            <a:ext cx="4017236" cy="2262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8364" y="2968924"/>
            <a:ext cx="3976920" cy="2239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značba mesta vsebine 7"/>
          <p:cNvSpPr>
            <a:spLocks noGrp="1"/>
          </p:cNvSpPr>
          <p:nvPr>
            <p:ph idx="1"/>
          </p:nvPr>
        </p:nvSpPr>
        <p:spPr>
          <a:xfrm>
            <a:off x="1515508" y="3014132"/>
            <a:ext cx="9601196" cy="3318936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160831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1" y="722385"/>
            <a:ext cx="3131125" cy="5560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89416" y="1579483"/>
            <a:ext cx="3828832" cy="215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771" y="743167"/>
            <a:ext cx="2589847" cy="4598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8968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69875" y="1206162"/>
            <a:ext cx="9601196" cy="1303867"/>
          </a:xfrm>
        </p:spPr>
        <p:txBody>
          <a:bodyPr/>
          <a:lstStyle/>
          <a:p>
            <a:r>
              <a:rPr lang="sl-SI" dirty="0"/>
              <a:t>Plaža </a:t>
            </a:r>
            <a:r>
              <a:rPr lang="sl-SI" dirty="0" err="1"/>
              <a:t>Barcelonetta</a:t>
            </a:r>
            <a:endParaRPr lang="sl-SI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1" y="614121"/>
            <a:ext cx="4219948" cy="57243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Označba mesta vsebine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7" name="Označba mesta vseb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49" y="2556932"/>
            <a:ext cx="6636519" cy="3734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17181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3" y="477982"/>
            <a:ext cx="3295710" cy="58522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0247" y="477982"/>
            <a:ext cx="7680571" cy="57990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171" y="1920759"/>
            <a:ext cx="2465367" cy="43828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636" y="537641"/>
            <a:ext cx="3232108" cy="573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2142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err="1"/>
              <a:t>The</a:t>
            </a:r>
            <a:r>
              <a:rPr lang="sl-SI" dirty="0"/>
              <a:t> Picasso </a:t>
            </a:r>
            <a:r>
              <a:rPr lang="sl-SI" dirty="0" err="1"/>
              <a:t>museum</a:t>
            </a: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335" y="2578244"/>
            <a:ext cx="5214719" cy="2936663"/>
          </a:xfrm>
          <a:prstGeom prst="rect">
            <a:avLst/>
          </a:prstGeom>
        </p:spPr>
      </p:pic>
      <p:sp>
        <p:nvSpPr>
          <p:cNvPr id="6" name="Označba mesta vsebine 5"/>
          <p:cNvSpPr>
            <a:spLocks noGrp="1"/>
          </p:cNvSpPr>
          <p:nvPr>
            <p:ph idx="1"/>
          </p:nvPr>
        </p:nvSpPr>
        <p:spPr>
          <a:xfrm>
            <a:off x="1683331" y="2195971"/>
            <a:ext cx="9601196" cy="3318936"/>
          </a:xfrm>
        </p:spPr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06432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Palau de la </a:t>
            </a:r>
            <a:r>
              <a:rPr lang="sl-SI" dirty="0" err="1"/>
              <a:t>Musica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50" y="2237089"/>
            <a:ext cx="6460548" cy="3638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5277" y="2303464"/>
            <a:ext cx="4571999" cy="25717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51655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053" y="927894"/>
            <a:ext cx="3666638" cy="4888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619" y="1002221"/>
            <a:ext cx="3610894" cy="4814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Označba mesta vseb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58" y="927894"/>
            <a:ext cx="3621502" cy="48286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33626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1000" contrast="-7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022" y="543579"/>
            <a:ext cx="10620104" cy="5976332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reflection blurRad="1270000" stA="0" endPos="0" dist="50800" dir="5400000" sy="-100000" algn="bl" rotWithShape="0"/>
            <a:softEdge rad="1270000"/>
          </a:effectLst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Barcelona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sl-SI" dirty="0"/>
              <a:t>Hotel Praktik </a:t>
            </a:r>
            <a:r>
              <a:rPr lang="sl-SI" dirty="0" err="1"/>
              <a:t>Rambla</a:t>
            </a:r>
            <a:r>
              <a:rPr lang="sl-SI" dirty="0"/>
              <a:t> </a:t>
            </a:r>
            <a:r>
              <a:rPr lang="sl-SI" dirty="0" err="1"/>
              <a:t>Essens</a:t>
            </a:r>
            <a:endParaRPr lang="sl-SI" dirty="0"/>
          </a:p>
          <a:p>
            <a:r>
              <a:rPr lang="sl-SI" dirty="0"/>
              <a:t>Prevoz – avtobus, metro, </a:t>
            </a:r>
            <a:r>
              <a:rPr lang="sl-SI" dirty="0" err="1"/>
              <a:t>taxi</a:t>
            </a:r>
            <a:r>
              <a:rPr lang="sl-SI" dirty="0"/>
              <a:t>, vlak</a:t>
            </a:r>
          </a:p>
          <a:p>
            <a:r>
              <a:rPr lang="sl-SI" dirty="0"/>
              <a:t>Dobre restavracije – </a:t>
            </a:r>
            <a:r>
              <a:rPr lang="sl-SI" dirty="0" err="1"/>
              <a:t>oasis</a:t>
            </a:r>
            <a:r>
              <a:rPr lang="sl-SI" dirty="0"/>
              <a:t>, zajtrk, tržnica, </a:t>
            </a:r>
            <a:r>
              <a:rPr lang="sl-SI" dirty="0" err="1"/>
              <a:t>paela</a:t>
            </a:r>
            <a:r>
              <a:rPr lang="sl-SI" dirty="0"/>
              <a:t>, </a:t>
            </a:r>
            <a:r>
              <a:rPr lang="sl-SI" dirty="0" err="1"/>
              <a:t>sangria</a:t>
            </a:r>
            <a:endParaRPr lang="sl-SI" dirty="0"/>
          </a:p>
          <a:p>
            <a:r>
              <a:rPr lang="sl-SI" dirty="0"/>
              <a:t>Ljudje –Ulice- ozke</a:t>
            </a:r>
          </a:p>
          <a:p>
            <a:pPr>
              <a:buFontTx/>
              <a:buChar char="-"/>
            </a:pPr>
            <a:r>
              <a:rPr lang="sl-SI" dirty="0"/>
              <a:t>Arhitektura - Veliko znamenitih stavb znanih arhitektov (</a:t>
            </a:r>
            <a:r>
              <a:rPr lang="sl-SI" dirty="0" err="1"/>
              <a:t>gaudi</a:t>
            </a:r>
            <a:r>
              <a:rPr lang="sl-SI" dirty="0"/>
              <a:t>,..)</a:t>
            </a:r>
          </a:p>
          <a:p>
            <a:pPr>
              <a:buFontTx/>
              <a:buChar char="-"/>
            </a:pPr>
            <a:r>
              <a:rPr lang="sl-SI" dirty="0"/>
              <a:t>- </a:t>
            </a:r>
            <a:r>
              <a:rPr lang="sl-SI" dirty="0" err="1"/>
              <a:t>Covid</a:t>
            </a:r>
            <a:r>
              <a:rPr lang="sl-SI" dirty="0"/>
              <a:t> omejitve – maske v trgovinah, brez preverjanja PCT</a:t>
            </a:r>
          </a:p>
          <a:p>
            <a:r>
              <a:rPr lang="sl-SI" dirty="0"/>
              <a:t>Znamenitosti: park </a:t>
            </a:r>
            <a:r>
              <a:rPr lang="sl-SI" dirty="0" err="1"/>
              <a:t>guell</a:t>
            </a:r>
            <a:r>
              <a:rPr lang="sl-SI" dirty="0"/>
              <a:t>, Garcia </a:t>
            </a:r>
            <a:r>
              <a:rPr lang="sl-SI" dirty="0" err="1"/>
              <a:t>tour</a:t>
            </a:r>
            <a:r>
              <a:rPr lang="sl-SI" dirty="0"/>
              <a:t>, </a:t>
            </a:r>
            <a:r>
              <a:rPr lang="sl-SI" dirty="0" err="1"/>
              <a:t>Picaso</a:t>
            </a:r>
            <a:r>
              <a:rPr lang="sl-SI" dirty="0"/>
              <a:t> </a:t>
            </a:r>
            <a:r>
              <a:rPr lang="sl-SI" dirty="0" err="1"/>
              <a:t>Museum</a:t>
            </a:r>
            <a:r>
              <a:rPr lang="sl-SI" dirty="0"/>
              <a:t>, la </a:t>
            </a:r>
            <a:r>
              <a:rPr lang="sl-SI" dirty="0" err="1"/>
              <a:t>Sagrada</a:t>
            </a:r>
            <a:r>
              <a:rPr lang="sl-SI" dirty="0"/>
              <a:t> </a:t>
            </a:r>
            <a:r>
              <a:rPr lang="sl-SI" dirty="0" err="1"/>
              <a:t>Familia</a:t>
            </a:r>
            <a:r>
              <a:rPr lang="sl-SI" dirty="0"/>
              <a:t>, Palau de la </a:t>
            </a:r>
            <a:r>
              <a:rPr lang="sl-SI" dirty="0" err="1"/>
              <a:t>Musica</a:t>
            </a:r>
            <a:r>
              <a:rPr lang="sl-SI" dirty="0"/>
              <a:t>, Plaža </a:t>
            </a:r>
            <a:r>
              <a:rPr lang="sl-SI" dirty="0" err="1"/>
              <a:t>Barcelonetta</a:t>
            </a:r>
            <a:r>
              <a:rPr lang="sl-SI" dirty="0"/>
              <a:t>, Plaza de </a:t>
            </a:r>
            <a:r>
              <a:rPr lang="sl-SI" dirty="0" err="1"/>
              <a:t>Catalonya</a:t>
            </a:r>
            <a:r>
              <a:rPr lang="sl-SI" dirty="0"/>
              <a:t>,…</a:t>
            </a:r>
          </a:p>
          <a:p>
            <a:endParaRPr lang="sl-SI" dirty="0"/>
          </a:p>
          <a:p>
            <a:endParaRPr lang="sl-SI" dirty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4354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94900" y="282732"/>
            <a:ext cx="9601196" cy="1303867"/>
          </a:xfrm>
        </p:spPr>
        <p:txBody>
          <a:bodyPr/>
          <a:lstStyle/>
          <a:p>
            <a:r>
              <a:rPr lang="sl-SI" dirty="0"/>
              <a:t>La </a:t>
            </a:r>
            <a:r>
              <a:rPr lang="sl-SI" dirty="0" err="1"/>
              <a:t>Boqueria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262" y="1586599"/>
            <a:ext cx="3318353" cy="44244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401" y="2077010"/>
            <a:ext cx="4859306" cy="2736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83050" y="3119594"/>
            <a:ext cx="3626093" cy="2042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5538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39006" y="2049788"/>
            <a:ext cx="4839142" cy="2725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3115" y="2041454"/>
            <a:ext cx="4849806" cy="2731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9241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Plaza de </a:t>
            </a:r>
            <a:r>
              <a:rPr lang="sl-SI" dirty="0" err="1"/>
              <a:t>Catalonya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28" y="1986842"/>
            <a:ext cx="3571843" cy="2011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00" y="3645926"/>
            <a:ext cx="3936902" cy="221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2" y="3645927"/>
            <a:ext cx="3934028" cy="2215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62530" y="1680394"/>
            <a:ext cx="3016190" cy="2257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1677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Hotel </a:t>
            </a:r>
            <a:r>
              <a:rPr lang="sl-SI" dirty="0" err="1"/>
              <a:t>Raval</a:t>
            </a:r>
            <a:r>
              <a:rPr lang="sl-SI" dirty="0"/>
              <a:t> 360°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7754" y="3176963"/>
            <a:ext cx="3317875" cy="18684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2" y="2341129"/>
            <a:ext cx="608897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7970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73472" y="997373"/>
            <a:ext cx="9601196" cy="1303867"/>
          </a:xfrm>
        </p:spPr>
        <p:txBody>
          <a:bodyPr/>
          <a:lstStyle/>
          <a:p>
            <a:r>
              <a:rPr lang="sl-SI" sz="3600" dirty="0" err="1"/>
              <a:t>Streets</a:t>
            </a:r>
            <a:r>
              <a:rPr lang="sl-SI" sz="3600" dirty="0"/>
              <a:t> </a:t>
            </a:r>
            <a:r>
              <a:rPr lang="sl-SI" sz="3600" dirty="0" err="1"/>
              <a:t>of</a:t>
            </a:r>
            <a:r>
              <a:rPr lang="sl-SI" sz="3600" dirty="0"/>
              <a:t> </a:t>
            </a:r>
            <a:r>
              <a:rPr lang="sl-SI" dirty="0"/>
              <a:t>Barcelona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9" y="741682"/>
            <a:ext cx="3060179" cy="5434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554" y="741681"/>
            <a:ext cx="2950318" cy="5336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značba mesta vsebin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75671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1534869" y="429521"/>
            <a:ext cx="9601196" cy="1303867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7700" y="3207645"/>
            <a:ext cx="3793961" cy="213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76" y="612184"/>
            <a:ext cx="1752347" cy="3158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58158" y="3717695"/>
            <a:ext cx="3242155" cy="1825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21312" y="1415258"/>
            <a:ext cx="3244478" cy="1827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5254" y="2702850"/>
            <a:ext cx="3793564" cy="21363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04228" y="2371381"/>
            <a:ext cx="4803773" cy="2703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149493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295403" y="795095"/>
            <a:ext cx="9601196" cy="1303867"/>
          </a:xfrm>
        </p:spPr>
        <p:txBody>
          <a:bodyPr/>
          <a:lstStyle/>
          <a:p>
            <a:endParaRPr lang="sl-SI" dirty="0"/>
          </a:p>
        </p:txBody>
      </p:sp>
      <p:sp>
        <p:nvSpPr>
          <p:cNvPr id="6" name="Označba mesta vsebine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57777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2"/>
          <p:cNvSpPr txBox="1">
            <a:spLocks/>
          </p:cNvSpPr>
          <p:nvPr/>
        </p:nvSpPr>
        <p:spPr>
          <a:xfrm>
            <a:off x="1433946" y="1018309"/>
            <a:ext cx="9815944" cy="482138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sl-SI" sz="1800" dirty="0"/>
              <a:t>O POTOVANJU: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/>
              <a:t>Če ne veš, vprašaj, ljudje v tujini so zelo prijazni.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/>
              <a:t>Da se ne zgubiš: beri, opazuj, odpri oči, vprašaj, </a:t>
            </a:r>
          </a:p>
          <a:p>
            <a:r>
              <a:rPr lang="sl-SI" sz="1800" dirty="0"/>
              <a:t>poišči </a:t>
            </a:r>
            <a:r>
              <a:rPr lang="sl-SI" sz="1800" dirty="0" err="1"/>
              <a:t>wifi</a:t>
            </a:r>
            <a:r>
              <a:rPr lang="sl-SI" sz="1800" dirty="0"/>
              <a:t> točke, kadar mobilni podatki ne delujejo in zaženi „zemljevid“ tam kjer še imaš </a:t>
            </a:r>
            <a:r>
              <a:rPr lang="sl-SI" sz="1800" dirty="0" err="1"/>
              <a:t>wifi</a:t>
            </a:r>
            <a:r>
              <a:rPr lang="sl-SI" sz="1800" dirty="0"/>
              <a:t>.</a:t>
            </a:r>
          </a:p>
          <a:p>
            <a:r>
              <a:rPr lang="sl-SI" sz="1800" dirty="0"/>
              <a:t>Če misliš, da znaš dobro angleško, dejansko stanje vidiš šele, ko jezik zares začneš uporabljati. Ne boj se govoriti, tako se naučiš.</a:t>
            </a:r>
          </a:p>
          <a:p>
            <a:r>
              <a:rPr lang="sl-SI" sz="1800" dirty="0"/>
              <a:t>Na letališče če le lahko, pridi prej, da ti ni potrebno dolgo čakati v vrsti.</a:t>
            </a:r>
          </a:p>
          <a:p>
            <a:pPr>
              <a:buFontTx/>
              <a:buChar char="-"/>
            </a:pPr>
            <a:r>
              <a:rPr lang="sl-SI" sz="1800" dirty="0"/>
              <a:t>O TEČAJU: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/>
              <a:t>Da lahko pomagaš drugim, moraš najprej dobro spoznati sebe.</a:t>
            </a:r>
          </a:p>
          <a:p>
            <a:pPr>
              <a:buFontTx/>
              <a:buChar char="-"/>
            </a:pPr>
            <a:r>
              <a:rPr lang="sl-SI" sz="1800" dirty="0"/>
              <a:t>O SEBI: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/>
              <a:t>Rada potujem, spoznavam nove ljudi in kraje, hrano, jezike in običaje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/>
              <a:t>Vsakič ko se zgubim, se znam tudi najti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l-SI" sz="1800" dirty="0"/>
              <a:t>Moja glava še vedno dobro dela, se zna prilagoditi in me kljub slabi orientaciji ni pustila na cedilu. </a:t>
            </a:r>
          </a:p>
          <a:p>
            <a:pPr marL="0" indent="0">
              <a:buFont typeface="Arial"/>
              <a:buNone/>
            </a:pPr>
            <a:endParaRPr lang="sl-SI" sz="1400" dirty="0"/>
          </a:p>
          <a:p>
            <a:endParaRPr lang="sl-SI" sz="1400" dirty="0"/>
          </a:p>
          <a:p>
            <a:endParaRPr lang="sl-SI" sz="1400" dirty="0"/>
          </a:p>
          <a:p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838706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21036" y="1567543"/>
            <a:ext cx="7613467" cy="1097279"/>
          </a:xfrm>
        </p:spPr>
        <p:txBody>
          <a:bodyPr>
            <a:normAutofit/>
          </a:bodyPr>
          <a:lstStyle/>
          <a:p>
            <a:r>
              <a:rPr lang="sl-SI" sz="3600" dirty="0"/>
              <a:t>Hotel Praktik </a:t>
            </a:r>
            <a:r>
              <a:rPr lang="sl-SI" sz="3600" dirty="0" err="1"/>
              <a:t>Rambla</a:t>
            </a:r>
            <a:r>
              <a:rPr lang="sl-SI" sz="3600" dirty="0"/>
              <a:t> </a:t>
            </a:r>
            <a:r>
              <a:rPr lang="sl-SI" sz="3600" dirty="0" err="1"/>
              <a:t>Essens</a:t>
            </a:r>
            <a:endParaRPr lang="sl-SI" sz="36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4102" y="1593616"/>
            <a:ext cx="5257209" cy="3668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0974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295400" y="1815737"/>
            <a:ext cx="9776739" cy="4060131"/>
          </a:xfrm>
        </p:spPr>
        <p:txBody>
          <a:bodyPr/>
          <a:lstStyle/>
          <a:p>
            <a:pPr marL="0" indent="0">
              <a:buNone/>
            </a:pPr>
            <a:r>
              <a:rPr lang="sl-SI" dirty="0">
                <a:hlinkClick r:id="rId2"/>
              </a:rPr>
              <a:t>https://www.hotelpraktikessens.com/en/hotel-in-barcelona/photos</a:t>
            </a:r>
            <a:endParaRPr lang="sl-SI" dirty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939" y="2510070"/>
            <a:ext cx="3108200" cy="2326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Image Praktik Èss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64" y="2580013"/>
            <a:ext cx="4279192" cy="2854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6" descr="Image Praktik Èss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440" y="3395271"/>
            <a:ext cx="3971816" cy="2647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7169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43" y="479539"/>
            <a:ext cx="11434794" cy="6037128"/>
          </a:xfr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6000" dirty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3064291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_20211119_0706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9395" y="3396903"/>
            <a:ext cx="1298110" cy="2307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806" y="1051230"/>
            <a:ext cx="3839542" cy="2162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619" y="2898057"/>
            <a:ext cx="3658357" cy="2058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386" y="1086672"/>
            <a:ext cx="3713669" cy="209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31" y="4550410"/>
            <a:ext cx="2439729" cy="1373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54" y="2924470"/>
            <a:ext cx="1278689" cy="720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Tripadvisor | Barcelona Card. 72,96 or 120h. provided by Barcelona Turisme  Sitges &amp;amp; Cavas Freixenet Tour | Spa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953" y="4233401"/>
            <a:ext cx="1738103" cy="11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arcelona Public Transport - TripPrivac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1227" y="1907177"/>
            <a:ext cx="2232346" cy="963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8" name="Picture 6" descr="BP LUFTHANSA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23" y="2323801"/>
            <a:ext cx="1874080" cy="77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etting around by taxi - Visit Barcelo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266" y="4236753"/>
            <a:ext cx="2560427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732610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7810" y="2035666"/>
            <a:ext cx="4792782" cy="2693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295402" y="849086"/>
            <a:ext cx="6855821" cy="1436913"/>
          </a:xfrm>
        </p:spPr>
        <p:txBody>
          <a:bodyPr/>
          <a:lstStyle/>
          <a:p>
            <a:r>
              <a:rPr lang="sl-SI" dirty="0"/>
              <a:t>              Hrana</a:t>
            </a: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14864" y="1980217"/>
            <a:ext cx="4273578" cy="24066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604" y="1993664"/>
            <a:ext cx="4335139" cy="24413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2" t="-172" b="1"/>
          <a:stretch/>
        </p:blipFill>
        <p:spPr>
          <a:xfrm rot="5400000">
            <a:off x="7749464" y="3780179"/>
            <a:ext cx="1998617" cy="1897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8537" y="3762022"/>
            <a:ext cx="2648384" cy="14914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63689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lika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64" y="377467"/>
            <a:ext cx="11327996" cy="637934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67806" y="1110509"/>
            <a:ext cx="3317875" cy="1867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036" y="5341582"/>
            <a:ext cx="255705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140" y="943645"/>
            <a:ext cx="255705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368" y="2981638"/>
            <a:ext cx="255705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06297" y="3907931"/>
            <a:ext cx="255705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47941" y="938411"/>
            <a:ext cx="255705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488" y="5341582"/>
            <a:ext cx="255705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38" y="5230939"/>
            <a:ext cx="2557051" cy="14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72508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aravn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772</TotalTime>
  <Words>688</Words>
  <Application>Microsoft Office PowerPoint</Application>
  <PresentationFormat>Širokozaslonsko</PresentationFormat>
  <Paragraphs>82</Paragraphs>
  <Slides>37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37</vt:i4>
      </vt:variant>
    </vt:vector>
  </HeadingPairs>
  <TitlesOfParts>
    <vt:vector size="40" baseType="lpstr">
      <vt:lpstr>Arial</vt:lpstr>
      <vt:lpstr>Garamond</vt:lpstr>
      <vt:lpstr>Naravno</vt:lpstr>
      <vt:lpstr>Projekt Erasmus europass</vt:lpstr>
      <vt:lpstr>BARCELONA</vt:lpstr>
      <vt:lpstr>Barcelona</vt:lpstr>
      <vt:lpstr>Hotel Praktik Rambla Essens</vt:lpstr>
      <vt:lpstr>PowerPointova predstavitev</vt:lpstr>
      <vt:lpstr>Transport</vt:lpstr>
      <vt:lpstr>PowerPointova predstavitev</vt:lpstr>
      <vt:lpstr>              Hrana</vt:lpstr>
      <vt:lpstr>PowerPointova predstavitev</vt:lpstr>
      <vt:lpstr>Conflict Management tečaj</vt:lpstr>
      <vt:lpstr>Europass Teacher Academy, Rambla de Catalonya 15, tretje nadstropje</vt:lpstr>
      <vt:lpstr>PowerPointova predstavitev</vt:lpstr>
      <vt:lpstr>„Ice breaker activities“  – uvodne, spoznavne igrice</vt:lpstr>
      <vt:lpstr>PowerPointova predstavitev</vt:lpstr>
      <vt:lpstr>PowerPointova predstavitev</vt:lpstr>
      <vt:lpstr>PowerPointova predstavitev</vt:lpstr>
      <vt:lpstr>Vsebina tečaja</vt:lpstr>
      <vt:lpstr>PowerPointova predstavitev</vt:lpstr>
      <vt:lpstr>PowerPointova predstavitev</vt:lpstr>
      <vt:lpstr>VTISI</vt:lpstr>
      <vt:lpstr>The aquarium</vt:lpstr>
      <vt:lpstr>Park guell</vt:lpstr>
      <vt:lpstr>Sagrada Familia</vt:lpstr>
      <vt:lpstr>PowerPointova predstavitev</vt:lpstr>
      <vt:lpstr>Plaža Barcelonetta</vt:lpstr>
      <vt:lpstr>PowerPointova predstavitev</vt:lpstr>
      <vt:lpstr>The Picasso museum</vt:lpstr>
      <vt:lpstr>Palau de la Musica</vt:lpstr>
      <vt:lpstr>PowerPointova predstavitev</vt:lpstr>
      <vt:lpstr>La Boqueria</vt:lpstr>
      <vt:lpstr>PowerPointova predstavitev</vt:lpstr>
      <vt:lpstr>Plaza de Catalonya</vt:lpstr>
      <vt:lpstr>Hotel Raval 360°</vt:lpstr>
      <vt:lpstr>Streets of Barcelona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Erasmus europass</dc:title>
  <dc:creator>Katja Lovrić</dc:creator>
  <cp:lastModifiedBy>IRENA FABIAN</cp:lastModifiedBy>
  <cp:revision>92</cp:revision>
  <dcterms:created xsi:type="dcterms:W3CDTF">2021-12-11T16:08:13Z</dcterms:created>
  <dcterms:modified xsi:type="dcterms:W3CDTF">2022-01-06T15:03:32Z</dcterms:modified>
</cp:coreProperties>
</file>