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0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762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722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42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566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312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86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19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398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608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57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8336-32CB-488A-8397-7578F1E89C8E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887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8336-32CB-488A-8397-7578F1E89C8E}" type="datetimeFigureOut">
              <a:rPr lang="sl-SI" smtClean="0"/>
              <a:t>2. 08. 2023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5C70-1661-46BE-8B90-5B06F1660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779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 descr="global_PP_podlag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62"/>
            <a:ext cx="12192000" cy="6858000"/>
          </a:xfrm>
          <a:prstGeom prst="rect">
            <a:avLst/>
          </a:prstGeom>
        </p:spPr>
      </p:pic>
      <p:pic>
        <p:nvPicPr>
          <p:cNvPr id="4" name="Picture 12" descr="mandala_prv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1919" y="3176544"/>
            <a:ext cx="9793088" cy="97930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069" y="-370607"/>
            <a:ext cx="6482655" cy="1567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>
                <a:solidFill>
                  <a:schemeClr val="bg1"/>
                </a:solidFill>
              </a:rPr>
              <a:t>NASLOV USPOSABLJANJA V SLOVENŠČINI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891596" y="2412361"/>
            <a:ext cx="7093258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dirty="0"/>
              <a:t>Udeleženka mobilnosti: Tadeja Meglič</a:t>
            </a:r>
          </a:p>
          <a:p>
            <a:pPr>
              <a:lnSpc>
                <a:spcPct val="150000"/>
              </a:lnSpc>
            </a:pPr>
            <a:r>
              <a:rPr lang="sl-SI" dirty="0"/>
              <a:t>Lokacija: Dublin, Irska</a:t>
            </a:r>
          </a:p>
          <a:p>
            <a:pPr>
              <a:lnSpc>
                <a:spcPct val="150000"/>
              </a:lnSpc>
            </a:pPr>
            <a:r>
              <a:rPr lang="sl-SI" dirty="0"/>
              <a:t>Termin: julij 2023 (6 dni)</a:t>
            </a:r>
          </a:p>
          <a:p>
            <a:pPr>
              <a:lnSpc>
                <a:spcPct val="150000"/>
              </a:lnSpc>
            </a:pPr>
            <a:r>
              <a:rPr lang="sl-SI" dirty="0"/>
              <a:t>Naslov izobraževanja: </a:t>
            </a:r>
            <a:r>
              <a:rPr lang="sl-SI" dirty="0" err="1"/>
              <a:t>Mindfulness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Teachers</a:t>
            </a:r>
            <a:r>
              <a:rPr lang="sl-SI" dirty="0"/>
              <a:t>: a </a:t>
            </a:r>
            <a:r>
              <a:rPr lang="sl-SI" dirty="0" err="1"/>
              <a:t>Hands</a:t>
            </a:r>
            <a:r>
              <a:rPr lang="sl-SI" dirty="0"/>
              <a:t>-on </a:t>
            </a:r>
            <a:r>
              <a:rPr lang="sl-SI" dirty="0" err="1"/>
              <a:t>Approach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/>
              <a:t>Organizacija: </a:t>
            </a:r>
            <a:r>
              <a:rPr lang="sl-SI" dirty="0" err="1"/>
              <a:t>Europass</a:t>
            </a:r>
            <a:r>
              <a:rPr lang="sl-SI" dirty="0"/>
              <a:t> </a:t>
            </a:r>
            <a:r>
              <a:rPr lang="sl-SI" dirty="0" err="1"/>
              <a:t>Teacher</a:t>
            </a:r>
            <a:r>
              <a:rPr lang="sl-SI" dirty="0"/>
              <a:t> </a:t>
            </a:r>
            <a:r>
              <a:rPr lang="sl-SI" dirty="0" err="1"/>
              <a:t>Academy</a:t>
            </a:r>
            <a:r>
              <a:rPr lang="sl-SI" dirty="0"/>
              <a:t> </a:t>
            </a:r>
            <a:r>
              <a:rPr lang="sl-SI" dirty="0" err="1"/>
              <a:t>Ireland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/>
              <a:t>Podpora: </a:t>
            </a:r>
            <a:r>
              <a:rPr lang="sl-SI" dirty="0" err="1"/>
              <a:t>Erasmus</a:t>
            </a:r>
            <a:r>
              <a:rPr lang="sl-SI" dirty="0"/>
              <a:t> + ka121 in </a:t>
            </a:r>
            <a:r>
              <a:rPr lang="sl-SI" dirty="0" err="1"/>
              <a:t>Cmepius</a:t>
            </a:r>
            <a:endParaRPr lang="sl-SI" dirty="0"/>
          </a:p>
          <a:p>
            <a:pPr>
              <a:lnSpc>
                <a:spcPct val="150000"/>
              </a:lnSpc>
            </a:pPr>
            <a:endParaRPr lang="sl-SI" dirty="0"/>
          </a:p>
        </p:txBody>
      </p:sp>
      <p:pic>
        <p:nvPicPr>
          <p:cNvPr id="8" name="Slika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36" y="6078133"/>
            <a:ext cx="1668780" cy="638810"/>
          </a:xfrm>
          <a:prstGeom prst="rect">
            <a:avLst/>
          </a:prstGeom>
        </p:spPr>
      </p:pic>
      <p:pic>
        <p:nvPicPr>
          <p:cNvPr id="9" name="Slika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25" y="6026063"/>
            <a:ext cx="1695450" cy="742950"/>
          </a:xfrm>
          <a:prstGeom prst="rect">
            <a:avLst/>
          </a:prstGeom>
        </p:spPr>
      </p:pic>
      <p:pic>
        <p:nvPicPr>
          <p:cNvPr id="10" name="Slika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84" y="6078133"/>
            <a:ext cx="1945640" cy="6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3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 descr="global_PP_podlag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69"/>
            <a:ext cx="12192000" cy="6858000"/>
          </a:xfrm>
          <a:prstGeom prst="rect">
            <a:avLst/>
          </a:prstGeom>
        </p:spPr>
      </p:pic>
      <p:pic>
        <p:nvPicPr>
          <p:cNvPr id="4" name="Picture 12" descr="mandala_prv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21085"/>
            <a:ext cx="9793088" cy="97930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843855" y="-924048"/>
            <a:ext cx="5256584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>
                <a:solidFill>
                  <a:schemeClr val="bg1"/>
                </a:solidFill>
              </a:rPr>
              <a:t>GLAVNI UČNI CILJI:</a:t>
            </a:r>
          </a:p>
        </p:txBody>
      </p:sp>
      <p:sp>
        <p:nvSpPr>
          <p:cNvPr id="7" name="Pravokotnik 6"/>
          <p:cNvSpPr/>
          <p:nvPr/>
        </p:nvSpPr>
        <p:spPr>
          <a:xfrm>
            <a:off x="789881" y="1289924"/>
            <a:ext cx="76882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* Razvijanje razumevanja pozitivnega vpliva </a:t>
            </a:r>
            <a:r>
              <a:rPr lang="sl-SI" dirty="0" err="1"/>
              <a:t>čuječnostne</a:t>
            </a:r>
            <a:r>
              <a:rPr lang="sl-SI" dirty="0"/>
              <a:t> prakse na: </a:t>
            </a:r>
          </a:p>
          <a:p>
            <a:endParaRPr lang="sl-SI" dirty="0"/>
          </a:p>
          <a:p>
            <a:r>
              <a:rPr lang="sl-SI" dirty="0"/>
              <a:t>-    razpoloženje oz. odnose med udeleženci v vzgojno-izobraževalnem procesu,</a:t>
            </a:r>
          </a:p>
          <a:p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/>
              <a:t>komunikacijo med udeleženci,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/>
              <a:t>nivo stresa pri udeležencih.</a:t>
            </a:r>
          </a:p>
          <a:p>
            <a:endParaRPr lang="sl-SI" dirty="0"/>
          </a:p>
          <a:p>
            <a:r>
              <a:rPr lang="sl-SI" dirty="0"/>
              <a:t>* Usvojitev niza vaj za krepitev čuječnosti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2597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 descr="global_PP_podlag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12" descr="mandala_prv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21085"/>
            <a:ext cx="9793088" cy="97930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777180" y="-811283"/>
            <a:ext cx="5256584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>
                <a:solidFill>
                  <a:schemeClr val="bg1"/>
                </a:solidFill>
              </a:rPr>
              <a:t>GLAVNA SPOZNANJA:</a:t>
            </a:r>
          </a:p>
        </p:txBody>
      </p:sp>
      <p:sp>
        <p:nvSpPr>
          <p:cNvPr id="7" name="Pravokotnik 6"/>
          <p:cNvSpPr/>
          <p:nvPr/>
        </p:nvSpPr>
        <p:spPr>
          <a:xfrm>
            <a:off x="789881" y="1289924"/>
            <a:ext cx="7297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/>
              <a:t>Bolj kot je naše učno okolje umirjeno in zbrano, tem bolj učinkovito je; tako okolje nudi priložnost, da se vsi udeleženci tudi dobro počutijo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/>
              <a:t>Predpogoj za tako okolje pa je v prvi vrsti umirjen, na tukaj-in-zdaj usmerjen strokovni delavec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/>
              <a:t>Pot do tovrstne posameznikove naravnanosti je v nenehnem „treningu“ </a:t>
            </a:r>
            <a:r>
              <a:rPr lang="sl-SI" dirty="0" err="1"/>
              <a:t>čuječnostnih</a:t>
            </a:r>
            <a:r>
              <a:rPr lang="sl-SI" dirty="0"/>
              <a:t> vaj in praks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646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 descr="global_PP_podlag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12" descr="mandala_prv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21085"/>
            <a:ext cx="9793088" cy="97930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86630" y="-811283"/>
            <a:ext cx="5256584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b="1" dirty="0">
              <a:solidFill>
                <a:schemeClr val="bg1"/>
              </a:solidFill>
            </a:endParaRPr>
          </a:p>
        </p:txBody>
      </p:sp>
      <p:pic>
        <p:nvPicPr>
          <p:cNvPr id="8" name="Slika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1" y="6003003"/>
            <a:ext cx="1668780" cy="638810"/>
          </a:xfrm>
          <a:prstGeom prst="rect">
            <a:avLst/>
          </a:prstGeom>
        </p:spPr>
      </p:pic>
      <p:pic>
        <p:nvPicPr>
          <p:cNvPr id="9" name="Slika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00" y="5950933"/>
            <a:ext cx="1695450" cy="742950"/>
          </a:xfrm>
          <a:prstGeom prst="rect">
            <a:avLst/>
          </a:prstGeom>
        </p:spPr>
      </p:pic>
      <p:pic>
        <p:nvPicPr>
          <p:cNvPr id="10" name="Slika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59" y="6003003"/>
            <a:ext cx="1945640" cy="656590"/>
          </a:xfrm>
          <a:prstGeom prst="rect">
            <a:avLst/>
          </a:prstGeom>
        </p:spPr>
      </p:pic>
      <p:pic>
        <p:nvPicPr>
          <p:cNvPr id="12" name="Slika 11" descr="Slika, ki vsebuje besede oblačila, oseba, zaprt prostor, pohištvo&#10;&#10;Opis je samodejno ustvarjen">
            <a:extLst>
              <a:ext uri="{FF2B5EF4-FFF2-40B4-BE49-F238E27FC236}">
                <a16:creationId xmlns:a16="http://schemas.microsoft.com/office/drawing/2014/main" id="{B3DE1308-4F1B-1B8A-C206-EAEC052E9C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5" r="4605" b="-926"/>
          <a:stretch/>
        </p:blipFill>
        <p:spPr>
          <a:xfrm>
            <a:off x="256298" y="244531"/>
            <a:ext cx="3830925" cy="2627312"/>
          </a:xfrm>
          <a:prstGeom prst="rect">
            <a:avLst/>
          </a:prstGeom>
        </p:spPr>
      </p:pic>
      <p:pic>
        <p:nvPicPr>
          <p:cNvPr id="14" name="Slika 13" descr="Slika, ki vsebuje besede na prostem, oblak, voda, narava&#10;&#10;Opis je samodejno ustvarjen">
            <a:extLst>
              <a:ext uri="{FF2B5EF4-FFF2-40B4-BE49-F238E27FC236}">
                <a16:creationId xmlns:a16="http://schemas.microsoft.com/office/drawing/2014/main" id="{2B16B7D7-34EC-318D-2AA8-B0424274F1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t="2822"/>
          <a:stretch/>
        </p:blipFill>
        <p:spPr>
          <a:xfrm rot="5400000">
            <a:off x="1887218" y="3119814"/>
            <a:ext cx="2814955" cy="2554610"/>
          </a:xfrm>
          <a:prstGeom prst="rect">
            <a:avLst/>
          </a:prstGeom>
        </p:spPr>
      </p:pic>
      <p:pic>
        <p:nvPicPr>
          <p:cNvPr id="16" name="Slika 15" descr="Slika, ki vsebuje besede oblačila, oseba, zaprt prostor, zid&#10;&#10;Opis je samodejno ustvarjen">
            <a:extLst>
              <a:ext uri="{FF2B5EF4-FFF2-40B4-BE49-F238E27FC236}">
                <a16:creationId xmlns:a16="http://schemas.microsoft.com/office/drawing/2014/main" id="{55D0560A-350C-6815-0C37-485FC02D2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46" y="655930"/>
            <a:ext cx="3589086" cy="26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9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146</Words>
  <Application>Microsoft Office PowerPoint</Application>
  <PresentationFormat>Širokozaslonsko</PresentationFormat>
  <Paragraphs>24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Anja Stipanovič</dc:creator>
  <cp:lastModifiedBy>Živa Zupan</cp:lastModifiedBy>
  <cp:revision>7</cp:revision>
  <dcterms:created xsi:type="dcterms:W3CDTF">2022-11-16T07:32:12Z</dcterms:created>
  <dcterms:modified xsi:type="dcterms:W3CDTF">2023-08-01T23:33:39Z</dcterms:modified>
</cp:coreProperties>
</file>